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0" r:id="rId8"/>
    <p:sldId id="272" r:id="rId9"/>
    <p:sldId id="273" r:id="rId10"/>
    <p:sldId id="274" r:id="rId11"/>
    <p:sldId id="276" r:id="rId12"/>
    <p:sldId id="277" r:id="rId13"/>
    <p:sldId id="278" r:id="rId14"/>
    <p:sldId id="264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accent5">
                <a:lumMod val="40000"/>
                <a:lumOff val="60000"/>
              </a:schemeClr>
            </a:gs>
            <a:gs pos="92000">
              <a:schemeClr val="accent5">
                <a:lumMod val="95000"/>
                <a:lumOff val="5000"/>
              </a:schemeClr>
            </a:gs>
            <a:gs pos="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5">
                <a:lumMod val="40000"/>
                <a:lumOff val="60000"/>
              </a:schemeClr>
            </a:gs>
            <a:gs pos="92000">
              <a:schemeClr val="accent5">
                <a:lumMod val="95000"/>
                <a:lumOff val="5000"/>
              </a:schemeClr>
            </a:gs>
            <a:gs pos="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386" y="176982"/>
            <a:ext cx="11012130" cy="6204154"/>
          </a:xfrm>
          <a:blipFill dpi="0" rotWithShape="1">
            <a:blip r:embed="rId2">
              <a:alphaModFix amt="3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 trans="44000" pressure="2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50800" dist="38100" algn="l" rotWithShape="0">
              <a:schemeClr val="tx2">
                <a:lumMod val="75000"/>
                <a:alpha val="4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>
            <a:noAutofit/>
          </a:bodyPr>
          <a:lstStyle/>
          <a:p>
            <a:r>
              <a:rPr sz="6600" b="1" u="sng" dirty="0">
                <a:solidFill>
                  <a:schemeClr val="tx2"/>
                </a:solidFill>
                <a:latin typeface="Algerian" panose="04020705040A02060702" pitchFamily="82" charset="0"/>
              </a:rPr>
              <a:t>Mobile Sales Dashboard – Power BI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8593" y="4955458"/>
            <a:ext cx="7428271" cy="1932044"/>
          </a:xfrm>
          <a:noFill/>
          <a:effectLst>
            <a:outerShdw blurRad="50800" dist="38100" dir="18900000" algn="bl" rotWithShape="0">
              <a:schemeClr val="tx2">
                <a:lumMod val="75000"/>
                <a:alpha val="40000"/>
              </a:schemeClr>
            </a:outerShdw>
          </a:effectLst>
          <a:scene3d>
            <a:camera prst="isometricRightUp">
              <a:rot lat="2100000" lon="21000000" rev="0"/>
            </a:camera>
            <a:lightRig rig="threePt" dir="t"/>
          </a:scene3d>
          <a:sp3d>
            <a:bevelT prst="relaxedInset"/>
            <a:bevelB prst="relaxedInset"/>
          </a:sp3d>
        </p:spPr>
        <p:txBody>
          <a:bodyPr>
            <a:normAutofit/>
          </a:bodyPr>
          <a:lstStyle/>
          <a:p>
            <a:pPr algn="r"/>
            <a:r>
              <a:rPr lang="en-IN" sz="4400" b="1" u="sng" dirty="0">
                <a:solidFill>
                  <a:schemeClr val="tx2"/>
                </a:solidFill>
                <a:latin typeface="Algerian" panose="04020705040A02060702" pitchFamily="82" charset="0"/>
              </a:rPr>
              <a:t>- </a:t>
            </a:r>
            <a:r>
              <a:rPr sz="4400" b="1" u="sng" dirty="0">
                <a:solidFill>
                  <a:schemeClr val="tx2"/>
                </a:solidFill>
                <a:latin typeface="Algerian" panose="04020705040A02060702" pitchFamily="82" charset="0"/>
              </a:rPr>
              <a:t>Melvin Sujay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7A405B-718D-F38E-F99D-4BE68A8B4F93}"/>
              </a:ext>
            </a:extLst>
          </p:cNvPr>
          <p:cNvSpPr txBox="1"/>
          <p:nvPr/>
        </p:nvSpPr>
        <p:spPr>
          <a:xfrm>
            <a:off x="0" y="-33485"/>
            <a:ext cx="95077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7. Brand Performance Summary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Table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Provide detailed breakdown of sales and transaction metrics by brand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Columns: Brand, </a:t>
            </a:r>
            <a:r>
              <a:rPr lang="en-US" dirty="0" err="1"/>
              <a:t>Total_Sales</a:t>
            </a:r>
            <a:r>
              <a:rPr lang="en-US" dirty="0"/>
              <a:t>, Transactions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Compares performance across different mobile brands (Apple, Samsung, OnePlus, Vivo), identifies which brands are most popular with customers.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B1F38-D6F5-984C-DAD9-D23FC95A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498" y="0"/>
            <a:ext cx="2947464" cy="199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71B70-185C-43DC-C02D-F159B31C5E27}"/>
              </a:ext>
            </a:extLst>
          </p:cNvPr>
          <p:cNvSpPr txBox="1"/>
          <p:nvPr/>
        </p:nvSpPr>
        <p:spPr>
          <a:xfrm>
            <a:off x="71039" y="1754326"/>
            <a:ext cx="1212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8. Month-to-Date Cumulative Trend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Line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Show progressive accumulation of sales throughout the selected month/quarter/year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X-axis: Date (from </a:t>
            </a:r>
            <a:r>
              <a:rPr lang="en-US" dirty="0" err="1"/>
              <a:t>Custom_Calendar</a:t>
            </a:r>
            <a:r>
              <a:rPr lang="en-US" dirty="0"/>
              <a:t>), Y-axis: MTD measure, Additional: </a:t>
            </a:r>
            <a:r>
              <a:rPr lang="en-US" dirty="0" err="1"/>
              <a:t>Total_Sales</a:t>
            </a:r>
            <a:r>
              <a:rPr lang="en-US" dirty="0"/>
              <a:t> for comparison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Tracks real-time performance against targets, enables quick identification if sales are falling behind projections.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B3E9A-3226-57BF-AE28-5A69E594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" y="3240951"/>
            <a:ext cx="12049922" cy="35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6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9C3B1-C5C4-D2D3-6E7B-A1C0A9123DF3}"/>
              </a:ext>
            </a:extLst>
          </p:cNvPr>
          <p:cNvSpPr txBox="1"/>
          <p:nvPr/>
        </p:nvSpPr>
        <p:spPr>
          <a:xfrm>
            <a:off x="1" y="0"/>
            <a:ext cx="807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9. Year-over-Year Comparison - Annual View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Clustered Column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Compare current year sales with same period last year by year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X-axis: Year, Y-axis: </a:t>
            </a:r>
            <a:r>
              <a:rPr lang="en-US" dirty="0" err="1"/>
              <a:t>Total_Sales</a:t>
            </a:r>
            <a:r>
              <a:rPr lang="en-US" dirty="0"/>
              <a:t> and Same Period Last Year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Measures business growth year-over-year, identifies if the business is expanding or contracting.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E1768-BB0C-B735-CA92-2C233911B935}"/>
              </a:ext>
            </a:extLst>
          </p:cNvPr>
          <p:cNvSpPr txBox="1"/>
          <p:nvPr/>
        </p:nvSpPr>
        <p:spPr>
          <a:xfrm>
            <a:off x="0" y="1754326"/>
            <a:ext cx="76495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10. Year-over-Year Comparison - Quarterly View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Clustered Column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Compare current year sales with same period last year by quarter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X-axis: Quarter, Y-axis: </a:t>
            </a:r>
            <a:r>
              <a:rPr lang="en-US" dirty="0" err="1"/>
              <a:t>Total_Sales</a:t>
            </a:r>
            <a:r>
              <a:rPr lang="en-US" dirty="0"/>
              <a:t> and Same Period Last Year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Identifies which quarters show improvement or decline compared to previous year, helps understand seasonal business cycles.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1C09-5212-84E9-0B76-1C281E47EF0E}"/>
              </a:ext>
            </a:extLst>
          </p:cNvPr>
          <p:cNvSpPr txBox="1"/>
          <p:nvPr/>
        </p:nvSpPr>
        <p:spPr>
          <a:xfrm>
            <a:off x="3" y="3528598"/>
            <a:ext cx="121919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11. Year-over-Year Comparison - Monthly View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Clustered Column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Compare current year sales with same period last year by month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X-axis: Month, Y-axis: </a:t>
            </a:r>
            <a:r>
              <a:rPr lang="en-US" dirty="0" err="1"/>
              <a:t>Total_Sales</a:t>
            </a:r>
            <a:r>
              <a:rPr lang="en-US" dirty="0"/>
              <a:t> and Same Period Last Year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Provides granular month-by-month comparison to identify specific months with growth opportunities or concerns.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00A63C-3449-21E2-EBAF-9772C2F0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" y="5005926"/>
            <a:ext cx="11611898" cy="1795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D8803C-423B-650E-D0BD-04EE940C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65" y="2045391"/>
            <a:ext cx="4857135" cy="19643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B5655B-3DE6-7201-1E41-97A1EAF8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65" y="19946"/>
            <a:ext cx="4857135" cy="18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2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29693-B1D1-460D-1ADC-D83EF47B67A3}"/>
              </a:ext>
            </a:extLst>
          </p:cNvPr>
          <p:cNvSpPr txBox="1"/>
          <p:nvPr/>
        </p:nvSpPr>
        <p:spPr>
          <a:xfrm>
            <a:off x="1828800" y="0"/>
            <a:ext cx="76003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u="sng" dirty="0"/>
              <a:t>INTERACTIVE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8652F-4C01-CBF6-F2F5-273EC6C771EC}"/>
              </a:ext>
            </a:extLst>
          </p:cNvPr>
          <p:cNvSpPr txBox="1"/>
          <p:nvPr/>
        </p:nvSpPr>
        <p:spPr>
          <a:xfrm>
            <a:off x="0" y="865519"/>
            <a:ext cx="280219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u="sng" dirty="0"/>
              <a:t>Filter Slicers: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Mobile Model Dropdown:</a:t>
            </a:r>
            <a:r>
              <a:rPr lang="en-US" dirty="0"/>
              <a:t> Filter entire dashboard by specific phone models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DED3E-9649-370C-1789-6DDA26FE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4" y="2399670"/>
            <a:ext cx="2381933" cy="2353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65A4C-5504-A4D7-7BA6-CA027E23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63" y="2361373"/>
            <a:ext cx="2609871" cy="1648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59F93-3861-15FB-6093-041C641F6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05" y="2354514"/>
            <a:ext cx="2381934" cy="1810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3556AA-B143-1766-63C6-DFF4F744E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449" y="2658757"/>
            <a:ext cx="1289621" cy="3909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632280-2B91-2394-C770-96C0239FE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622" y="4612202"/>
            <a:ext cx="2499843" cy="21047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46C2B5-2FA4-AC9B-C06E-D6A185FC2B84}"/>
              </a:ext>
            </a:extLst>
          </p:cNvPr>
          <p:cNvSpPr txBox="1"/>
          <p:nvPr/>
        </p:nvSpPr>
        <p:spPr>
          <a:xfrm>
            <a:off x="2802194" y="1296934"/>
            <a:ext cx="308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Payment Method Dropdown:</a:t>
            </a:r>
            <a:r>
              <a:rPr lang="en-US" dirty="0"/>
              <a:t> Analyze sales by payment type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3EF2A-4651-B13D-9816-AB82513B99FB}"/>
              </a:ext>
            </a:extLst>
          </p:cNvPr>
          <p:cNvSpPr txBox="1"/>
          <p:nvPr/>
        </p:nvSpPr>
        <p:spPr>
          <a:xfrm>
            <a:off x="6181439" y="1310660"/>
            <a:ext cx="2845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Brand Dropdown:</a:t>
            </a:r>
            <a:r>
              <a:rPr lang="en-US" dirty="0"/>
              <a:t> Focus on specific brand performance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74AFD-EFB2-D16A-0A6E-D30398EE3A30}"/>
              </a:ext>
            </a:extLst>
          </p:cNvPr>
          <p:cNvSpPr txBox="1"/>
          <p:nvPr/>
        </p:nvSpPr>
        <p:spPr>
          <a:xfrm>
            <a:off x="9266309" y="1310660"/>
            <a:ext cx="2965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Month Button Slicer:</a:t>
            </a:r>
            <a:r>
              <a:rPr lang="en-US" dirty="0"/>
              <a:t> Navigate through different months with button-style interface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E63FB1-028E-1942-6BFC-88F86F66AE9D}"/>
              </a:ext>
            </a:extLst>
          </p:cNvPr>
          <p:cNvSpPr txBox="1"/>
          <p:nvPr/>
        </p:nvSpPr>
        <p:spPr>
          <a:xfrm>
            <a:off x="176982" y="5278848"/>
            <a:ext cx="3563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Year/Quarter/Month/Day Slicer:</a:t>
            </a:r>
            <a:r>
              <a:rPr lang="en-US" dirty="0"/>
              <a:t> Drill down to specific time periods in MTD and SPLY reports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94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3A0DF-C208-A328-E69B-4D172A0AC226}"/>
              </a:ext>
            </a:extLst>
          </p:cNvPr>
          <p:cNvSpPr txBox="1"/>
          <p:nvPr/>
        </p:nvSpPr>
        <p:spPr>
          <a:xfrm>
            <a:off x="140110" y="173315"/>
            <a:ext cx="683341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/>
              <a:t>2. Page Navigation: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Home Dashboard:</a:t>
            </a:r>
            <a:r>
              <a:rPr lang="en-US" dirty="0"/>
              <a:t> Main overview with all key metrics and visuals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MTD Report:</a:t>
            </a:r>
            <a:r>
              <a:rPr lang="en-US" dirty="0"/>
              <a:t> Month-to-date performance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Same Period Last Year:</a:t>
            </a:r>
            <a:r>
              <a:rPr lang="en-US" dirty="0"/>
              <a:t> Year-over-year comparison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Summary/Q&amp;A:</a:t>
            </a:r>
            <a:r>
              <a:rPr lang="en-US" dirty="0"/>
              <a:t> Natural language query interface for ad-hoc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E3EFB-8BB6-CAAB-B6A7-88A83A5D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57" y="173315"/>
            <a:ext cx="2206488" cy="134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FE3A3-C604-61B9-A29C-336D3071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33" y="173315"/>
            <a:ext cx="2103096" cy="1390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472AE-59CF-947A-CFED-11B988889FCC}"/>
              </a:ext>
            </a:extLst>
          </p:cNvPr>
          <p:cNvSpPr txBox="1"/>
          <p:nvPr/>
        </p:nvSpPr>
        <p:spPr>
          <a:xfrm>
            <a:off x="138881" y="2717979"/>
            <a:ext cx="39451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/>
              <a:t>3. Q&amp;A Natural Language Interface:</a:t>
            </a:r>
          </a:p>
          <a:p>
            <a:pPr>
              <a:buNone/>
            </a:pPr>
            <a:r>
              <a:rPr lang="en-US" dirty="0"/>
              <a:t>Enables users to ask questions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"Top cities by average price"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"What is the total sales by city“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"Show me total sales for the last year"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"Top mobile models by MTD"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244CCF-DF9D-DB08-CF8B-3020A953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8" y="2102446"/>
            <a:ext cx="7052846" cy="34371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556A0-DE07-3926-1514-962D5C983B8C}"/>
              </a:ext>
            </a:extLst>
          </p:cNvPr>
          <p:cNvSpPr txBox="1"/>
          <p:nvPr/>
        </p:nvSpPr>
        <p:spPr>
          <a:xfrm>
            <a:off x="138881" y="5699772"/>
            <a:ext cx="11914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- Cross-Filtering Control:</a:t>
            </a:r>
          </a:p>
          <a:p>
            <a:pPr>
              <a:buNone/>
            </a:pPr>
            <a:r>
              <a:rPr lang="en-US" dirty="0"/>
              <a:t>Edit Interactions configured to prevent Month slicer from affecting the Total Quantity by Month line chart. Ensures proper visual independence where needed.</a:t>
            </a:r>
          </a:p>
        </p:txBody>
      </p:sp>
    </p:spTree>
    <p:extLst>
      <p:ext uri="{BB962C8B-B14F-4D97-AF65-F5344CB8AC3E}">
        <p14:creationId xmlns:p14="http://schemas.microsoft.com/office/powerpoint/2010/main" val="324488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1884" y="68264"/>
            <a:ext cx="9606116" cy="701688"/>
          </a:xfrm>
        </p:spPr>
        <p:txBody>
          <a:bodyPr>
            <a:normAutofit/>
          </a:bodyPr>
          <a:lstStyle/>
          <a:p>
            <a:r>
              <a:rPr sz="4000" b="1" u="sng" dirty="0"/>
              <a:t>Dashboard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BF34C-56E5-7D64-7556-6B24EAD6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" y="1139284"/>
            <a:ext cx="5857118" cy="557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34130-8E12-8C39-9025-2D609BCA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80" y="1139283"/>
            <a:ext cx="6132420" cy="5576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53623-1296-B248-2A28-79B1E9C7F581}"/>
              </a:ext>
            </a:extLst>
          </p:cNvPr>
          <p:cNvSpPr txBox="1"/>
          <p:nvPr/>
        </p:nvSpPr>
        <p:spPr>
          <a:xfrm>
            <a:off x="580104" y="794593"/>
            <a:ext cx="247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HOME DASHBOARD: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62485-44B3-567E-0CAB-D99617BB01C7}"/>
              </a:ext>
            </a:extLst>
          </p:cNvPr>
          <p:cNvSpPr txBox="1"/>
          <p:nvPr/>
        </p:nvSpPr>
        <p:spPr>
          <a:xfrm>
            <a:off x="8295968" y="769951"/>
            <a:ext cx="316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MTD REPORT DASHBOARD: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F2B0D-9FDB-E887-6A81-5D23BFF7F312}"/>
              </a:ext>
            </a:extLst>
          </p:cNvPr>
          <p:cNvSpPr txBox="1"/>
          <p:nvPr/>
        </p:nvSpPr>
        <p:spPr>
          <a:xfrm>
            <a:off x="791497" y="122903"/>
            <a:ext cx="300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SAME PERIOD LAST YEAR: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7D317-CF1C-6382-D34E-7B1BD375D708}"/>
              </a:ext>
            </a:extLst>
          </p:cNvPr>
          <p:cNvSpPr txBox="1"/>
          <p:nvPr/>
        </p:nvSpPr>
        <p:spPr>
          <a:xfrm>
            <a:off x="8096863" y="122903"/>
            <a:ext cx="23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/>
              <a:t>SUMMARY / Q&amp;A:</a:t>
            </a:r>
          </a:p>
        </p:txBody>
      </p:sp>
      <p:pic>
        <p:nvPicPr>
          <p:cNvPr id="5" name="Picture 4" descr="Screenshot 2025-10-23 194925.png">
            <a:extLst>
              <a:ext uri="{FF2B5EF4-FFF2-40B4-BE49-F238E27FC236}">
                <a16:creationId xmlns:a16="http://schemas.microsoft.com/office/drawing/2014/main" id="{0A95E89B-2015-1884-B777-A9F36035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" y="492235"/>
            <a:ext cx="6474542" cy="6242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C2A6C-1C84-4421-FB21-F798C4B0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70" y="492235"/>
            <a:ext cx="5451987" cy="62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56189-21A8-5B83-0731-4FEA6BEB461F}"/>
              </a:ext>
            </a:extLst>
          </p:cNvPr>
          <p:cNvSpPr txBox="1"/>
          <p:nvPr/>
        </p:nvSpPr>
        <p:spPr>
          <a:xfrm>
            <a:off x="344129" y="1199800"/>
            <a:ext cx="11208774" cy="22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Built an interactive Power BI dashboard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analyzing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mobile sales across 4 years with 11+ visualizations including geographic maps, trend charts, and customer satisfaction funnels.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Created 8+ DAX measures for KPI tracking (MTD, SPLY) and implemented star schema data model with custom calendar table for time intelligence calculations.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Designed multi-page reporting system with dynamic filters, cross-filtering controls, and Q&amp;A interface, enabling real-time performance monitoring and year-over-year comparison analysis.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200"/>
              </a:spcAft>
              <a:buFont typeface="Wingdings" panose="05000000000000000000" pitchFamily="2" charset="2"/>
              <a:buChar char=""/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Power BI, DAX, Power Query, Data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Modeling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ETL, Business Intelligence, Data Visualization.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51CC5-B291-78FB-2CDB-3960D2C3BCF3}"/>
              </a:ext>
            </a:extLst>
          </p:cNvPr>
          <p:cNvSpPr txBox="1"/>
          <p:nvPr/>
        </p:nvSpPr>
        <p:spPr>
          <a:xfrm>
            <a:off x="4286864" y="80805"/>
            <a:ext cx="2644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2BCDA-72BD-C6C0-8E1F-ADD39654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3429000"/>
            <a:ext cx="11749548" cy="32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45000" pressure="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EBD08-FD0F-796C-170B-45C62994EB03}"/>
              </a:ext>
            </a:extLst>
          </p:cNvPr>
          <p:cNvSpPr txBox="1"/>
          <p:nvPr/>
        </p:nvSpPr>
        <p:spPr>
          <a:xfrm>
            <a:off x="3173360" y="2355350"/>
            <a:ext cx="5255343" cy="110799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sz="6600" b="1" u="sng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867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8420"/>
          </a:xfrm>
        </p:spPr>
        <p:txBody>
          <a:bodyPr>
            <a:normAutofit fontScale="90000"/>
          </a:bodyPr>
          <a:lstStyle/>
          <a:p>
            <a:r>
              <a:rPr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7" y="1130716"/>
            <a:ext cx="11366091" cy="4995453"/>
          </a:xfrm>
        </p:spPr>
        <p:txBody>
          <a:bodyPr wrap="square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Business Problem / Objective:</a:t>
            </a:r>
          </a:p>
          <a:p>
            <a:pPr>
              <a:spcAft>
                <a:spcPts val="800"/>
              </a:spcAft>
              <a:defRPr sz="1400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clear and interactive dashboard for tracking sales, quantity, and performance trends across different time periods.</a:t>
            </a:r>
          </a:p>
          <a:p>
            <a:pPr>
              <a:spcAft>
                <a:spcPts val="800"/>
              </a:spcAft>
              <a:defRPr sz="1400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top-performing mobile models, cities, brands, and preferred payment methods.</a:t>
            </a:r>
          </a:p>
          <a:p>
            <a:pPr>
              <a:spcAft>
                <a:spcPts val="800"/>
              </a:spcAft>
              <a:defRPr sz="1400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data-driven decision-making through visual analytics.</a:t>
            </a:r>
          </a:p>
          <a:p>
            <a:pPr marL="0" indent="0">
              <a:buNone/>
            </a:pPr>
            <a:r>
              <a:rPr lang="en-US" sz="2900" b="1" u="sng" dirty="0"/>
              <a:t>Business Challenges:</a:t>
            </a:r>
          </a:p>
          <a:p>
            <a:r>
              <a:rPr lang="en-US" sz="2900" b="1" dirty="0"/>
              <a:t>Lack of visibility</a:t>
            </a:r>
            <a:r>
              <a:rPr lang="en-US" sz="2900" dirty="0"/>
              <a:t> into sales performance across different time periods</a:t>
            </a:r>
          </a:p>
          <a:p>
            <a:r>
              <a:rPr lang="en-US" sz="2900" b="1" dirty="0"/>
              <a:t>Difficulty in identifying</a:t>
            </a:r>
            <a:r>
              <a:rPr lang="en-US" sz="2900" dirty="0"/>
              <a:t> top-performing products and underperforming models</a:t>
            </a:r>
          </a:p>
          <a:p>
            <a:r>
              <a:rPr lang="en-US" sz="2900" b="1" dirty="0"/>
              <a:t>Need to understand</a:t>
            </a:r>
            <a:r>
              <a:rPr lang="en-US" sz="2900" dirty="0"/>
              <a:t> customer payment preferences and regional sales patterns</a:t>
            </a:r>
          </a:p>
          <a:p>
            <a:r>
              <a:rPr lang="en-US" sz="2900" b="1" dirty="0"/>
              <a:t>Requirement to track</a:t>
            </a:r>
            <a:r>
              <a:rPr lang="en-US" sz="2900" dirty="0"/>
              <a:t> sales trends and compare year-over-year performance</a:t>
            </a:r>
          </a:p>
          <a:p>
            <a:r>
              <a:rPr lang="en-US" sz="2900" b="1" dirty="0"/>
              <a:t>Need to analyze</a:t>
            </a:r>
            <a:r>
              <a:rPr lang="en-US" sz="2900" dirty="0"/>
              <a:t> customer satisfaction levels and their impact on business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in Power 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81" y="1417645"/>
            <a:ext cx="10658167" cy="2810233"/>
          </a:xfrm>
          <a:noFill/>
        </p:spPr>
        <p:txBody>
          <a:bodyPr wrap="square">
            <a:normAutofit/>
          </a:bodyPr>
          <a:lstStyle/>
          <a:p>
            <a:pPr>
              <a:spcAft>
                <a:spcPts val="800"/>
              </a:spcAft>
              <a:defRPr sz="1400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Imported Excel sheet into Power BI and accessed 'Transform Data' to clean and shape data.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Day, Month, and Year columns into a single 'Date' column and set data type to Date.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invalid Day Name column entries and redundant columns to ensure data consistency.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Renamed cleaned dataset to '</a:t>
            </a:r>
            <a:r>
              <a:rPr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Sales_Data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defRPr sz="1400"/>
            </a:pPr>
            <a:r>
              <a:rPr lang="en-US" sz="2000" b="1" dirty="0"/>
              <a:t>Data set data period:</a:t>
            </a:r>
            <a:r>
              <a:rPr lang="en-US" sz="2000" dirty="0"/>
              <a:t> </a:t>
            </a:r>
            <a:r>
              <a:rPr lang="en-US" sz="2000" b="1" dirty="0"/>
              <a:t>2021 - 2024 (4 years, 1461 days)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665B9-FFCE-E2F4-C9D1-87C31BF3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4264693"/>
            <a:ext cx="10186219" cy="1995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Custom Calendar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5" y="1600202"/>
            <a:ext cx="10107561" cy="2195052"/>
          </a:xfrm>
        </p:spPr>
        <p:txBody>
          <a:bodyPr wrap="square">
            <a:normAutofit/>
          </a:bodyPr>
          <a:lstStyle/>
          <a:p>
            <a:pPr>
              <a:spcAft>
                <a:spcPts val="800"/>
              </a:spcAft>
              <a:defRPr sz="1400"/>
            </a:pPr>
            <a:r>
              <a:rPr sz="2000" dirty="0"/>
              <a:t>Created a custom calendar table using Power Query M language: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/>
              <a:t>= </a:t>
            </a:r>
            <a:r>
              <a:rPr sz="2000" b="1" dirty="0" err="1"/>
              <a:t>List.Dates</a:t>
            </a:r>
            <a:r>
              <a:rPr sz="2000" b="1" dirty="0"/>
              <a:t>(#date(2021,1,1), 1461, #duration(1,0,0,0))</a:t>
            </a:r>
          </a:p>
          <a:p>
            <a:pPr>
              <a:spcAft>
                <a:spcPts val="800"/>
              </a:spcAft>
              <a:defRPr sz="1400"/>
            </a:pPr>
            <a:r>
              <a:rPr sz="2000" dirty="0"/>
              <a:t>Added a day name column for reference and renamed it to '</a:t>
            </a:r>
            <a:r>
              <a:rPr sz="2000" dirty="0" err="1"/>
              <a:t>Custom_Calendar</a:t>
            </a:r>
            <a:r>
              <a:rPr sz="2000" dirty="0"/>
              <a:t>'.</a:t>
            </a:r>
          </a:p>
          <a:p>
            <a:pPr>
              <a:spcAft>
                <a:spcPts val="800"/>
              </a:spcAft>
              <a:defRPr sz="1400"/>
            </a:pPr>
            <a:r>
              <a:rPr sz="2000" dirty="0"/>
              <a:t>This enables time intelligence functions like MTD, QTD, and YTD.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E1CCB-D4CA-3F36-6A29-28DF1560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77818"/>
            <a:ext cx="6715431" cy="2072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u="sng" dirty="0"/>
              <a:t>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44"/>
            <a:ext cx="10451690" cy="2367781"/>
          </a:xfrm>
        </p:spPr>
        <p:txBody>
          <a:bodyPr wrap="square">
            <a:normAutofit/>
          </a:bodyPr>
          <a:lstStyle/>
          <a:p>
            <a:pPr>
              <a:spcAft>
                <a:spcPts val="800"/>
              </a:spcAft>
              <a:defRPr sz="1400"/>
            </a:pPr>
            <a:r>
              <a:rPr sz="2000" b="1" dirty="0"/>
              <a:t>Designed a star schema data model with '</a:t>
            </a:r>
            <a:r>
              <a:rPr sz="2000" b="1" dirty="0" err="1"/>
              <a:t>Sales_Data</a:t>
            </a:r>
            <a:r>
              <a:rPr sz="2000" b="1" dirty="0"/>
              <a:t>' as the Fact table and '</a:t>
            </a:r>
            <a:r>
              <a:rPr sz="2000" b="1" dirty="0" err="1"/>
              <a:t>Custom_Calendar</a:t>
            </a:r>
            <a:r>
              <a:rPr sz="2000" b="1" dirty="0"/>
              <a:t>' as the Dimension table.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/>
              <a:t>Created a one-to-many relationship between '</a:t>
            </a:r>
            <a:r>
              <a:rPr sz="2000" b="1" dirty="0" err="1"/>
              <a:t>Custom_Calendar</a:t>
            </a:r>
            <a:r>
              <a:rPr sz="2000" b="1" dirty="0"/>
              <a:t>[Date]' and '</a:t>
            </a:r>
            <a:r>
              <a:rPr sz="2000" b="1" dirty="0" err="1"/>
              <a:t>Sales_Data</a:t>
            </a:r>
            <a:r>
              <a:rPr sz="2000" b="1" dirty="0"/>
              <a:t>[Date]'.</a:t>
            </a:r>
          </a:p>
          <a:p>
            <a:pPr>
              <a:spcAft>
                <a:spcPts val="800"/>
              </a:spcAft>
              <a:defRPr sz="1400"/>
            </a:pPr>
            <a:r>
              <a:rPr sz="2000" b="1" dirty="0"/>
              <a:t>This setup allows accurate time-based aggregations and dynamic filtering.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1FAB8-E9CF-D741-CFD0-8AA36471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3637940"/>
            <a:ext cx="9065347" cy="27758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8993"/>
            <a:ext cx="11228439" cy="707923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KPI’s Requirement</a:t>
            </a:r>
            <a:endParaRPr b="1" u="sn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86FC2C-8E8B-8EC3-D04F-C9B5DD342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55" y="766917"/>
            <a:ext cx="11916697" cy="6032090"/>
          </a:xfrm>
        </p:spPr>
        <p:txBody>
          <a:bodyPr>
            <a:normAutofit fontScale="92500" lnSpcReduction="10000"/>
          </a:bodyPr>
          <a:lstStyle/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We need to analyze key indicators for our mobile sales data to gain insights into our business performance. </a:t>
            </a:r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1. Total Sales (Revenue)</a:t>
            </a:r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latin typeface="var(--font-mono)"/>
              </a:rPr>
              <a:t>Total_Sales</a:t>
            </a:r>
            <a:r>
              <a:rPr lang="en-US" altLang="en-US" sz="1800" dirty="0">
                <a:latin typeface="var(--font-mono)"/>
              </a:rPr>
              <a:t> = SUMX(</a:t>
            </a:r>
            <a:r>
              <a:rPr lang="en-US" altLang="en-US" sz="1800" dirty="0" err="1">
                <a:latin typeface="var(--font-mono)"/>
              </a:rPr>
              <a:t>Sales_Data</a:t>
            </a:r>
            <a:r>
              <a:rPr lang="en-US" altLang="en-US" sz="1800" dirty="0">
                <a:latin typeface="var(--font-mono)"/>
              </a:rPr>
              <a:t>, </a:t>
            </a:r>
            <a:r>
              <a:rPr lang="en-US" altLang="en-US" sz="1800" dirty="0" err="1">
                <a:latin typeface="var(--font-mono)"/>
              </a:rPr>
              <a:t>Sales_Data</a:t>
            </a:r>
            <a:r>
              <a:rPr lang="en-US" altLang="en-US" sz="1800" dirty="0">
                <a:latin typeface="var(--font-mono)"/>
              </a:rPr>
              <a:t>[Units Sold] * </a:t>
            </a:r>
            <a:r>
              <a:rPr lang="en-US" altLang="en-US" sz="1800" dirty="0" err="1">
                <a:latin typeface="var(--font-mono)"/>
              </a:rPr>
              <a:t>Sales_Data</a:t>
            </a:r>
            <a:r>
              <a:rPr lang="en-US" altLang="en-US" sz="1800" dirty="0">
                <a:latin typeface="var(--font-mono)"/>
              </a:rPr>
              <a:t>[Price Per Unit])</a:t>
            </a:r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/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/>
              <a:t>2. Total Quantity Sold</a:t>
            </a: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 err="1">
                <a:latin typeface="var(--font-mono)"/>
              </a:rPr>
              <a:t>Total_Quantity</a:t>
            </a:r>
            <a:r>
              <a:rPr lang="en-US" altLang="en-US" sz="1800" dirty="0">
                <a:latin typeface="var(--font-mono)"/>
              </a:rPr>
              <a:t> = SUM(</a:t>
            </a:r>
            <a:r>
              <a:rPr lang="en-US" altLang="en-US" sz="1800" dirty="0" err="1">
                <a:latin typeface="var(--font-mono)"/>
              </a:rPr>
              <a:t>Sales_Data</a:t>
            </a:r>
            <a:r>
              <a:rPr lang="en-US" altLang="en-US" sz="1800" dirty="0">
                <a:latin typeface="var(--font-mono)"/>
              </a:rPr>
              <a:t>[Units Sold])</a:t>
            </a:r>
          </a:p>
          <a:p>
            <a:pPr marL="0" indent="0" defTabSz="914377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/>
              <a:t>3. Total Transactions</a:t>
            </a:r>
          </a:p>
          <a:p>
            <a:pPr marL="0" indent="0">
              <a:buNone/>
            </a:pPr>
            <a:r>
              <a:rPr lang="en-US" sz="1800" dirty="0"/>
              <a:t>The total number of sales orders/transactions placed by customers.</a:t>
            </a:r>
          </a:p>
          <a:p>
            <a:pPr marL="0" indent="0">
              <a:buNone/>
            </a:pPr>
            <a:r>
              <a:rPr lang="en-US" sz="1800" dirty="0"/>
              <a:t>Transactions = COUNTROWS(</a:t>
            </a:r>
            <a:r>
              <a:rPr lang="en-US" sz="1800" dirty="0" err="1"/>
              <a:t>Sales_Data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4. Average Price Per Unit</a:t>
            </a:r>
          </a:p>
          <a:p>
            <a:pPr marL="0" indent="0">
              <a:buNone/>
            </a:pPr>
            <a:r>
              <a:rPr lang="en-US" sz="1800" dirty="0" err="1"/>
              <a:t>Average_Price</a:t>
            </a:r>
            <a:r>
              <a:rPr lang="en-US" sz="1800" dirty="0"/>
              <a:t> = AVERAGE(</a:t>
            </a:r>
            <a:r>
              <a:rPr lang="en-US" sz="1800" dirty="0" err="1"/>
              <a:t>Sales_Data</a:t>
            </a:r>
            <a:r>
              <a:rPr lang="en-US" sz="1800" dirty="0"/>
              <a:t>[Price Per Unit])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5. Month-to-Date Sales (MTD)</a:t>
            </a:r>
          </a:p>
          <a:p>
            <a:pPr marL="0" indent="0">
              <a:buNone/>
            </a:pPr>
            <a:r>
              <a:rPr lang="en-US" sz="1800" dirty="0"/>
              <a:t>Cumulative sales from the beginning of the current month to the present date, enabling real-time performance tracking.</a:t>
            </a:r>
          </a:p>
          <a:p>
            <a:pPr marL="0" indent="0">
              <a:buNone/>
            </a:pPr>
            <a:r>
              <a:rPr lang="en-US" sz="1800" dirty="0"/>
              <a:t>MTD = TOTALMTD([</a:t>
            </a:r>
            <a:r>
              <a:rPr lang="en-US" sz="1800" dirty="0" err="1"/>
              <a:t>Total_Sales</a:t>
            </a:r>
            <a:r>
              <a:rPr lang="en-US" sz="1800" dirty="0"/>
              <a:t>], </a:t>
            </a:r>
            <a:r>
              <a:rPr lang="en-US" sz="1800" dirty="0" err="1"/>
              <a:t>Custom_Calendar</a:t>
            </a:r>
            <a:r>
              <a:rPr lang="en-US" sz="1800" dirty="0"/>
              <a:t>[Date].[Date])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6. Same Period Last Year (SPLY)</a:t>
            </a:r>
          </a:p>
          <a:p>
            <a:pPr marL="0" indent="0">
              <a:buNone/>
            </a:pPr>
            <a:r>
              <a:rPr lang="en-US" sz="1800" dirty="0"/>
              <a:t>Sales from the equivalent period in the previous year, enabling year-over-year comparison.</a:t>
            </a:r>
          </a:p>
          <a:p>
            <a:pPr marL="0" indent="0">
              <a:buNone/>
            </a:pPr>
            <a:r>
              <a:rPr lang="en-US" sz="1800" dirty="0"/>
              <a:t>Same Period Last Year = CALCULATE([</a:t>
            </a:r>
            <a:r>
              <a:rPr lang="en-US" sz="1800" dirty="0" err="1"/>
              <a:t>Total_Sales</a:t>
            </a:r>
            <a:r>
              <a:rPr lang="en-US" sz="1800" dirty="0"/>
              <a:t>], SAMEPERIODLASTYEAR(</a:t>
            </a:r>
            <a:r>
              <a:rPr lang="en-US" sz="1800" dirty="0" err="1"/>
              <a:t>Custom_Calendar</a:t>
            </a:r>
            <a:r>
              <a:rPr lang="en-US" sz="1800" dirty="0"/>
              <a:t>[Date]))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7B5C-8A67-8E99-CA8A-660666B9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57" y="1760532"/>
            <a:ext cx="6487872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7E5A-C874-3ECE-44D2-0F550079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8827"/>
            <a:ext cx="8229600" cy="776748"/>
          </a:xfrm>
        </p:spPr>
        <p:txBody>
          <a:bodyPr/>
          <a:lstStyle/>
          <a:p>
            <a:r>
              <a:rPr lang="en-IN" b="1" u="sng" dirty="0"/>
              <a:t>Charts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0D2E-0F69-F1A1-CEDC-524F392A8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5" y="845579"/>
            <a:ext cx="7502019" cy="189762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1. Geographic Sales Distribution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Chart Type:</a:t>
            </a:r>
            <a:r>
              <a:rPr lang="en-US" sz="1800" dirty="0"/>
              <a:t> Filled Map with Bubble Size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Purpose:</a:t>
            </a:r>
            <a:r>
              <a:rPr lang="en-US" sz="1800" dirty="0"/>
              <a:t> Display total sales across different cities in India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Fields: </a:t>
            </a:r>
            <a:r>
              <a:rPr lang="en-US" sz="1800" dirty="0"/>
              <a:t>Location: City , Bubble Size: </a:t>
            </a:r>
            <a:r>
              <a:rPr lang="en-US" sz="1800" dirty="0" err="1"/>
              <a:t>Total_Sales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Insight:</a:t>
            </a:r>
            <a:r>
              <a:rPr lang="en-US" sz="1800" dirty="0"/>
              <a:t> Identifies high-performing and underperforming geographic markets, helps in regional marketing strategy and inventory distribution decisions.</a:t>
            </a:r>
            <a:endParaRPr lang="en-US" sz="2000" dirty="0"/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10D42-3AEF-BD87-71F2-A41D89C6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632" y="754626"/>
            <a:ext cx="4184737" cy="257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8105C-F783-09BB-6E45-FD64B14E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13" y="4640821"/>
            <a:ext cx="11207432" cy="1845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563C4-9635-281A-86D8-AC41ED5D88BA}"/>
              </a:ext>
            </a:extLst>
          </p:cNvPr>
          <p:cNvSpPr txBox="1"/>
          <p:nvPr/>
        </p:nvSpPr>
        <p:spPr>
          <a:xfrm>
            <a:off x="72631" y="2743200"/>
            <a:ext cx="11971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Monthly Quantity Trend Analysis</a:t>
            </a:r>
          </a:p>
          <a:p>
            <a:r>
              <a:rPr lang="en-US" b="1" dirty="0"/>
              <a:t>Chart Type:</a:t>
            </a:r>
            <a:r>
              <a:rPr lang="en-US" dirty="0"/>
              <a:t> Line Chart</a:t>
            </a:r>
          </a:p>
          <a:p>
            <a:r>
              <a:rPr lang="en-US" b="1" dirty="0"/>
              <a:t>Purpose:</a:t>
            </a:r>
            <a:r>
              <a:rPr lang="en-US" dirty="0"/>
              <a:t> Track the trend of total quantity sold month-over-month throughout the year</a:t>
            </a:r>
          </a:p>
          <a:p>
            <a:r>
              <a:rPr lang="en-US" b="1" dirty="0"/>
              <a:t>Fields: </a:t>
            </a:r>
            <a:r>
              <a:rPr lang="en-US" dirty="0"/>
              <a:t>X-axis: Date (Month from </a:t>
            </a:r>
            <a:r>
              <a:rPr lang="en-US" dirty="0" err="1"/>
              <a:t>Custom_Calendar</a:t>
            </a:r>
            <a:r>
              <a:rPr lang="en-US" dirty="0"/>
              <a:t>), Y-axis: </a:t>
            </a:r>
            <a:r>
              <a:rPr lang="en-US" dirty="0" err="1"/>
              <a:t>Total_Quantity</a:t>
            </a:r>
            <a:endParaRPr lang="en-US" dirty="0"/>
          </a:p>
          <a:p>
            <a:r>
              <a:rPr lang="en-US" b="1" dirty="0"/>
              <a:t>Insight:</a:t>
            </a:r>
            <a:r>
              <a:rPr lang="en-US" dirty="0"/>
              <a:t> Reveals seasonal patterns, peak sales months, and inventory planning opportunities. Shows whether sales volume is growing or declining over time.</a:t>
            </a:r>
          </a:p>
        </p:txBody>
      </p:sp>
    </p:spTree>
    <p:extLst>
      <p:ext uri="{BB962C8B-B14F-4D97-AF65-F5344CB8AC3E}">
        <p14:creationId xmlns:p14="http://schemas.microsoft.com/office/powerpoint/2010/main" val="134430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D8ADA2-C520-A71B-CA6C-267F560191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657" y="275308"/>
            <a:ext cx="11936361" cy="2212259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3. Customer Satisfaction by Rating Status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Chart Type:</a:t>
            </a:r>
            <a:r>
              <a:rPr lang="en-US" sz="1600" dirty="0"/>
              <a:t> Funnel Chart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Purpose:</a:t>
            </a:r>
            <a:r>
              <a:rPr lang="en-US" sz="1600" dirty="0"/>
              <a:t> Show distribution of customer ratings categorized as Good (≥4), Average (&gt;2 and &lt;4), and Poor (≤2)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Fields: </a:t>
            </a:r>
            <a:r>
              <a:rPr lang="en-US" sz="1600" dirty="0"/>
              <a:t>Category: </a:t>
            </a:r>
            <a:r>
              <a:rPr lang="en-US" sz="1600" dirty="0" err="1"/>
              <a:t>Rating_Status</a:t>
            </a:r>
            <a:r>
              <a:rPr lang="en-US" sz="1600" dirty="0"/>
              <a:t>, Values: Count of Customer Ratings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Calculated Column: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/>
              <a:t>Rating_Status</a:t>
            </a:r>
            <a:r>
              <a:rPr lang="en-US" sz="1600" dirty="0"/>
              <a:t> = IF(</a:t>
            </a:r>
            <a:r>
              <a:rPr lang="en-US" sz="1600" dirty="0" err="1"/>
              <a:t>Sales_Data</a:t>
            </a:r>
            <a:r>
              <a:rPr lang="en-US" sz="1600" dirty="0"/>
              <a:t>[Customer Ratings]&gt;=4, "Good",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    IF(</a:t>
            </a:r>
            <a:r>
              <a:rPr lang="en-US" sz="1600" dirty="0" err="1"/>
              <a:t>Sales_Data</a:t>
            </a:r>
            <a:r>
              <a:rPr lang="en-US" sz="1600" dirty="0"/>
              <a:t>[Customer Ratings]&gt;2, "Average", "Poor"))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Insight:</a:t>
            </a:r>
            <a:r>
              <a:rPr lang="en-US" sz="1600" dirty="0"/>
              <a:t> Measures customer satisfaction levels and identifies areas for service improvement. High percentage of "Poor" ratings signals quality or service issues.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33C24-FEAC-949B-6971-17D481A1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2" y="2570491"/>
            <a:ext cx="5018946" cy="2059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08ED2-1B16-5AF3-03EC-41834D1EAFA3}"/>
              </a:ext>
            </a:extLst>
          </p:cNvPr>
          <p:cNvSpPr txBox="1"/>
          <p:nvPr/>
        </p:nvSpPr>
        <p:spPr>
          <a:xfrm>
            <a:off x="78658" y="4713268"/>
            <a:ext cx="11936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Payment Method Preference Distribution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Pie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Show percentage distribution of transactions across different payment methods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Legend: Payment Method, Values: Transactions (displayed as percentages)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Understands customer payment preferences (UPI, Debit Card, Credit Card, Cash), helps optimize payment gateway partnerships and promotional strategies.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0A09E3-F1C6-7858-01B7-4AD7C00F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0490"/>
            <a:ext cx="5565057" cy="20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96CC64-B3AA-0B68-ADE5-4EF4DA1408A6}"/>
              </a:ext>
            </a:extLst>
          </p:cNvPr>
          <p:cNvSpPr txBox="1"/>
          <p:nvPr/>
        </p:nvSpPr>
        <p:spPr>
          <a:xfrm>
            <a:off x="127819" y="108156"/>
            <a:ext cx="11808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5. Top 3 Mobile Models by Revenue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Horizontal Clustered Bar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Highlight the best-selling mobile models based on total sales revenue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Y-axis: Mobile Model, X-axis: </a:t>
            </a:r>
            <a:r>
              <a:rPr lang="en-US" dirty="0" err="1"/>
              <a:t>Total_Sales</a:t>
            </a:r>
            <a:r>
              <a:rPr lang="en-US" dirty="0"/>
              <a:t>, Filter: Top 3 by </a:t>
            </a:r>
            <a:r>
              <a:rPr lang="en-US" dirty="0" err="1"/>
              <a:t>Total_Sales</a:t>
            </a:r>
            <a:endParaRPr lang="en-US" dirty="0"/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Identifies star products that drive maximum revenue, guides inventory stocking decisions and promotional focus.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72236-AD73-9CD4-480A-59E01E16D5ED}"/>
              </a:ext>
            </a:extLst>
          </p:cNvPr>
          <p:cNvSpPr txBox="1"/>
          <p:nvPr/>
        </p:nvSpPr>
        <p:spPr>
          <a:xfrm>
            <a:off x="127820" y="3341304"/>
            <a:ext cx="118085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6. Weekly Sales Pattern Analysis</a:t>
            </a:r>
          </a:p>
          <a:p>
            <a:pPr>
              <a:buNone/>
            </a:pPr>
            <a:r>
              <a:rPr lang="en-US" b="1" dirty="0"/>
              <a:t>Chart Type:</a:t>
            </a:r>
            <a:r>
              <a:rPr lang="en-US" dirty="0"/>
              <a:t> Area Chart</a:t>
            </a:r>
          </a:p>
          <a:p>
            <a:pPr>
              <a:buNone/>
            </a:pPr>
            <a:r>
              <a:rPr lang="en-US" b="1" dirty="0"/>
              <a:t>Purpose:</a:t>
            </a:r>
            <a:r>
              <a:rPr lang="en-US" dirty="0"/>
              <a:t> Display sales performance across different days of the week</a:t>
            </a:r>
          </a:p>
          <a:p>
            <a:pPr>
              <a:buNone/>
            </a:pPr>
            <a:r>
              <a:rPr lang="en-US" b="1" dirty="0"/>
              <a:t>Fields: </a:t>
            </a:r>
            <a:r>
              <a:rPr lang="en-US" dirty="0"/>
              <a:t>X-axis: Day Name (from </a:t>
            </a:r>
            <a:r>
              <a:rPr lang="en-US" dirty="0" err="1"/>
              <a:t>Custom_Calendar</a:t>
            </a:r>
            <a:r>
              <a:rPr lang="en-US" dirty="0"/>
              <a:t>), Y-axis: </a:t>
            </a:r>
            <a:r>
              <a:rPr lang="en-US" dirty="0" err="1"/>
              <a:t>Total_Sales</a:t>
            </a:r>
            <a:endParaRPr lang="en-US" dirty="0"/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Reveals which days of the week generate the most sales, helps optimize staffing, promotions, and marketing campaigns timing.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CE335-A259-28C9-6271-EC2A3EF6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1" y="1712504"/>
            <a:ext cx="8554060" cy="1501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483EB-43C1-373F-E6BE-CCA249D68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34" y="5095630"/>
            <a:ext cx="9938734" cy="14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6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1548</Words>
  <Application>Microsoft Office PowerPoint</Application>
  <PresentationFormat>Widescreen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Times New Roman</vt:lpstr>
      <vt:lpstr>var(--font-mono)</vt:lpstr>
      <vt:lpstr>Wingdings</vt:lpstr>
      <vt:lpstr>Office Theme</vt:lpstr>
      <vt:lpstr>Mobile Sales Dashboard – Power BI </vt:lpstr>
      <vt:lpstr>Introduction</vt:lpstr>
      <vt:lpstr>Data Preparation in Power BI</vt:lpstr>
      <vt:lpstr>Custom Calendar Creation</vt:lpstr>
      <vt:lpstr>Data Modeling</vt:lpstr>
      <vt:lpstr>KPI’s Requirement</vt:lpstr>
      <vt:lpstr>Charts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Overview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melvin sujay</dc:creator>
  <cp:keywords/>
  <dc:description>generated using python-pptx</dc:description>
  <cp:lastModifiedBy>melvin sujay</cp:lastModifiedBy>
  <cp:revision>19</cp:revision>
  <dcterms:created xsi:type="dcterms:W3CDTF">2013-01-27T09:14:16Z</dcterms:created>
  <dcterms:modified xsi:type="dcterms:W3CDTF">2025-10-25T12:57:48Z</dcterms:modified>
  <cp:category/>
</cp:coreProperties>
</file>